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9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8C7B7-3786-DA48-B83D-355B58722765}"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14505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8C7B7-3786-DA48-B83D-355B58722765}"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60747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8C7B7-3786-DA48-B83D-355B58722765}"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312890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8C7B7-3786-DA48-B83D-355B58722765}"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35005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8C7B7-3786-DA48-B83D-355B58722765}"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148161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68C7B7-3786-DA48-B83D-355B58722765}"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175478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68C7B7-3786-DA48-B83D-355B58722765}"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63386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8C7B7-3786-DA48-B83D-355B58722765}"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407893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8C7B7-3786-DA48-B83D-355B58722765}"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111294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8C7B7-3786-DA48-B83D-355B58722765}"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129987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8C7B7-3786-DA48-B83D-355B58722765}"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EC68-9CF1-AE4C-8ED7-DC4E205FDA21}" type="slidenum">
              <a:rPr lang="en-US" smtClean="0"/>
              <a:t>‹#›</a:t>
            </a:fld>
            <a:endParaRPr lang="en-US"/>
          </a:p>
        </p:txBody>
      </p:sp>
    </p:spTree>
    <p:extLst>
      <p:ext uri="{BB962C8B-B14F-4D97-AF65-F5344CB8AC3E}">
        <p14:creationId xmlns:p14="http://schemas.microsoft.com/office/powerpoint/2010/main" val="25177052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8C7B7-3786-DA48-B83D-355B58722765}" type="datetimeFigureOut">
              <a:rPr lang="en-US" smtClean="0"/>
              <a:t>8/25/15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7EC68-9CF1-AE4C-8ED7-DC4E205FDA21}" type="slidenum">
              <a:rPr lang="en-US" smtClean="0"/>
              <a:t>‹#›</a:t>
            </a:fld>
            <a:endParaRPr lang="en-US"/>
          </a:p>
        </p:txBody>
      </p:sp>
    </p:spTree>
    <p:extLst>
      <p:ext uri="{BB962C8B-B14F-4D97-AF65-F5344CB8AC3E}">
        <p14:creationId xmlns:p14="http://schemas.microsoft.com/office/powerpoint/2010/main" val="3995143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noFill/>
        </p:spPr>
        <p:txBody>
          <a:bodyPr wrap="square" rtlCol="0">
            <a:spAutoFit/>
          </a:bodyPr>
          <a:lstStyle/>
          <a:p>
            <a:pPr algn="ctr"/>
            <a:r>
              <a:rPr lang="en-US" sz="4000" dirty="0" smtClean="0">
                <a:latin typeface="Traveling _Typewriter"/>
                <a:cs typeface="Traveling _Typewriter"/>
              </a:rPr>
              <a:t>Feature Writing</a:t>
            </a:r>
            <a:endParaRPr lang="en-US" sz="4000" dirty="0">
              <a:latin typeface="Traveling _Typewriter"/>
              <a:cs typeface="Traveling _Typewriter"/>
            </a:endParaRPr>
          </a:p>
        </p:txBody>
      </p:sp>
      <p:sp>
        <p:nvSpPr>
          <p:cNvPr id="5" name="TextBox 4"/>
          <p:cNvSpPr txBox="1"/>
          <p:nvPr/>
        </p:nvSpPr>
        <p:spPr>
          <a:xfrm>
            <a:off x="0" y="707886"/>
            <a:ext cx="9144000" cy="646331"/>
          </a:xfrm>
          <a:prstGeom prst="rect">
            <a:avLst/>
          </a:prstGeom>
          <a:noFill/>
          <a:ln w="19050">
            <a:solidFill>
              <a:schemeClr val="tx1"/>
            </a:solidFill>
          </a:ln>
        </p:spPr>
        <p:txBody>
          <a:bodyPr wrap="square" rtlCol="0">
            <a:spAutoFit/>
          </a:bodyPr>
          <a:lstStyle/>
          <a:p>
            <a:r>
              <a:rPr lang="en-US" dirty="0" smtClean="0">
                <a:latin typeface="Traveling _Typewriter"/>
                <a:cs typeface="Traveling _Typewriter"/>
              </a:rPr>
              <a:t>Features are not a first-hand account of the news. They look at what’s behind the news by exploring the lives of the people behind involved.</a:t>
            </a:r>
            <a:endParaRPr lang="en-US" dirty="0">
              <a:latin typeface="Traveling _Typewriter"/>
              <a:cs typeface="Traveling _Typewriter"/>
            </a:endParaRPr>
          </a:p>
        </p:txBody>
      </p:sp>
      <p:pic>
        <p:nvPicPr>
          <p:cNvPr id="6" name="Picture 5"/>
          <p:cNvPicPr>
            <a:picLocks noChangeAspect="1"/>
          </p:cNvPicPr>
          <p:nvPr/>
        </p:nvPicPr>
        <p:blipFill>
          <a:blip r:embed="rId2"/>
          <a:stretch>
            <a:fillRect/>
          </a:stretch>
        </p:blipFill>
        <p:spPr>
          <a:xfrm>
            <a:off x="5710925" y="1354217"/>
            <a:ext cx="3004472" cy="4471772"/>
          </a:xfrm>
          <a:prstGeom prst="rect">
            <a:avLst/>
          </a:prstGeom>
        </p:spPr>
      </p:pic>
      <p:sp>
        <p:nvSpPr>
          <p:cNvPr id="8" name="TextBox 7"/>
          <p:cNvSpPr txBox="1"/>
          <p:nvPr/>
        </p:nvSpPr>
        <p:spPr>
          <a:xfrm>
            <a:off x="0" y="1354217"/>
            <a:ext cx="5710925" cy="3139321"/>
          </a:xfrm>
          <a:prstGeom prst="rect">
            <a:avLst/>
          </a:prstGeom>
          <a:noFill/>
        </p:spPr>
        <p:txBody>
          <a:bodyPr wrap="square" rtlCol="0">
            <a:spAutoFit/>
          </a:bodyPr>
          <a:lstStyle/>
          <a:p>
            <a:pPr marL="285750" indent="-285750">
              <a:buFont typeface="Arial"/>
              <a:buChar char="•"/>
            </a:pPr>
            <a:r>
              <a:rPr lang="en-US" dirty="0" smtClean="0"/>
              <a:t>Show, don’t tell. Animate your characters and recount events in a way that let the scene do the talking instead of the reporter’s voice.</a:t>
            </a:r>
          </a:p>
          <a:p>
            <a:pPr marL="285750" indent="-285750">
              <a:buFont typeface="Arial"/>
              <a:buChar char="•"/>
            </a:pPr>
            <a:r>
              <a:rPr lang="en-US" dirty="0" smtClean="0"/>
              <a:t>Avoid repetition. Don’t use a bunch of quotes just because you have quotes. Pick one or two good ones that build the story.</a:t>
            </a:r>
          </a:p>
          <a:p>
            <a:pPr marL="285750" indent="-285750">
              <a:buFont typeface="Arial"/>
              <a:buChar char="•"/>
            </a:pPr>
            <a:r>
              <a:rPr lang="en-US" dirty="0" smtClean="0"/>
              <a:t>Pay specific attention to your characters. Describe what they look and sound like and where they’re coming from.</a:t>
            </a:r>
          </a:p>
          <a:p>
            <a:pPr marL="285750" indent="-285750">
              <a:buFont typeface="Arial"/>
              <a:buChar char="•"/>
            </a:pPr>
            <a:r>
              <a:rPr lang="en-US" dirty="0" smtClean="0"/>
              <a:t>Make sure the article moves cleanly from subject to the next.</a:t>
            </a:r>
            <a:endParaRPr lang="en-US" dirty="0"/>
          </a:p>
        </p:txBody>
      </p:sp>
      <p:pic>
        <p:nvPicPr>
          <p:cNvPr id="9" name="Picture 8"/>
          <p:cNvPicPr>
            <a:picLocks noChangeAspect="1"/>
          </p:cNvPicPr>
          <p:nvPr/>
        </p:nvPicPr>
        <p:blipFill>
          <a:blip r:embed="rId3"/>
          <a:stretch>
            <a:fillRect/>
          </a:stretch>
        </p:blipFill>
        <p:spPr>
          <a:xfrm>
            <a:off x="0" y="4493538"/>
            <a:ext cx="1803379" cy="2364462"/>
          </a:xfrm>
          <a:prstGeom prst="rect">
            <a:avLst/>
          </a:prstGeom>
        </p:spPr>
      </p:pic>
      <p:pic>
        <p:nvPicPr>
          <p:cNvPr id="10" name="Picture 9"/>
          <p:cNvPicPr>
            <a:picLocks noChangeAspect="1"/>
          </p:cNvPicPr>
          <p:nvPr/>
        </p:nvPicPr>
        <p:blipFill>
          <a:blip r:embed="rId4"/>
          <a:stretch>
            <a:fillRect/>
          </a:stretch>
        </p:blipFill>
        <p:spPr>
          <a:xfrm>
            <a:off x="1993900" y="4493538"/>
            <a:ext cx="1980297" cy="2364462"/>
          </a:xfrm>
          <a:prstGeom prst="rect">
            <a:avLst/>
          </a:prstGeom>
        </p:spPr>
      </p:pic>
      <p:pic>
        <p:nvPicPr>
          <p:cNvPr id="11" name="Picture 10"/>
          <p:cNvPicPr>
            <a:picLocks noChangeAspect="1"/>
          </p:cNvPicPr>
          <p:nvPr/>
        </p:nvPicPr>
        <p:blipFill>
          <a:blip r:embed="rId5"/>
          <a:stretch>
            <a:fillRect/>
          </a:stretch>
        </p:blipFill>
        <p:spPr>
          <a:xfrm>
            <a:off x="3851653" y="4493537"/>
            <a:ext cx="2828272" cy="2364463"/>
          </a:xfrm>
          <a:prstGeom prst="rect">
            <a:avLst/>
          </a:prstGeom>
        </p:spPr>
      </p:pic>
    </p:spTree>
    <p:extLst>
      <p:ext uri="{BB962C8B-B14F-4D97-AF65-F5344CB8AC3E}">
        <p14:creationId xmlns:p14="http://schemas.microsoft.com/office/powerpoint/2010/main" val="249658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1862"/>
          </a:xfrm>
          <a:prstGeom prst="rect">
            <a:avLst/>
          </a:prstGeom>
          <a:noFill/>
        </p:spPr>
        <p:txBody>
          <a:bodyPr wrap="square" rtlCol="0">
            <a:spAutoFit/>
          </a:bodyPr>
          <a:lstStyle/>
          <a:p>
            <a:pPr marL="342900" indent="-342900">
              <a:buAutoNum type="arabicPeriod"/>
            </a:pPr>
            <a:r>
              <a:rPr lang="en-US" sz="2000" dirty="0" smtClean="0"/>
              <a:t>Research. Research. Research</a:t>
            </a:r>
          </a:p>
          <a:p>
            <a:pPr marL="742950" lvl="1" indent="-285750">
              <a:buFont typeface="Arial"/>
              <a:buChar char="•"/>
            </a:pPr>
            <a:r>
              <a:rPr lang="en-US" sz="2000" dirty="0" smtClean="0"/>
              <a:t>Do interviews, read articles, find credible info on your subject.</a:t>
            </a:r>
          </a:p>
          <a:p>
            <a:pPr marL="342900" indent="-342900">
              <a:buAutoNum type="arabicPeriod" startAt="2"/>
            </a:pPr>
            <a:r>
              <a:rPr lang="en-US" sz="2000" dirty="0" smtClean="0"/>
              <a:t>Focus.</a:t>
            </a:r>
          </a:p>
          <a:p>
            <a:pPr marL="800100" lvl="1" indent="-342900">
              <a:buFont typeface="Arial"/>
              <a:buChar char="•"/>
            </a:pPr>
            <a:r>
              <a:rPr lang="en-US" sz="2000" dirty="0" smtClean="0"/>
              <a:t>Zero in on one aspect. Anorexia is a broad topic. Zero in on how one girl’s improper dieting led to anorexia. Figure out the issue at hand before writing the article.</a:t>
            </a:r>
          </a:p>
          <a:p>
            <a:pPr marL="342900" indent="-342900">
              <a:buAutoNum type="arabicPeriod" startAt="3"/>
            </a:pPr>
            <a:r>
              <a:rPr lang="en-US" sz="2000" dirty="0" smtClean="0"/>
              <a:t>Read professional features and become familiar with the techniques.</a:t>
            </a:r>
          </a:p>
          <a:p>
            <a:pPr marL="342900" indent="-342900">
              <a:buAutoNum type="arabicPeriod" startAt="3"/>
            </a:pPr>
            <a:r>
              <a:rPr lang="en-US" sz="2000" dirty="0" smtClean="0"/>
              <a:t>Describe. Describe. Describe.</a:t>
            </a:r>
          </a:p>
          <a:p>
            <a:pPr marL="800100" lvl="1" indent="-342900">
              <a:buFont typeface="Arial"/>
              <a:buChar char="•"/>
            </a:pPr>
            <a:r>
              <a:rPr lang="en-US" sz="2000" dirty="0" smtClean="0"/>
              <a:t>The best feature writing paints a visual picture. Readers should be able to picture the scene unfolding. Force the reader to use all of their senses when reading the piece. Weave their physical description throughout the piece. Don’t just lump it into one paragraph. Try tying them into a quote. For example: “You should be dead!” he yelled as he pointed with long, raw-boned finger.</a:t>
            </a:r>
          </a:p>
          <a:p>
            <a:r>
              <a:rPr lang="en-US" sz="2000" dirty="0" smtClean="0"/>
              <a:t>5. Use direct quotes. Let the subject tell the story. Keep your opinions out.</a:t>
            </a:r>
          </a:p>
          <a:p>
            <a:r>
              <a:rPr lang="en-US" sz="2000" dirty="0" smtClean="0"/>
              <a:t>6. Dig deep for facts, statistics.</a:t>
            </a:r>
          </a:p>
          <a:p>
            <a:r>
              <a:rPr lang="en-US" sz="2000" dirty="0" smtClean="0"/>
              <a:t>7. Use simile and metaphor for comparison.</a:t>
            </a:r>
          </a:p>
          <a:p>
            <a:r>
              <a:rPr lang="en-US" sz="2000" dirty="0" smtClean="0"/>
              <a:t>8. Write in the third person.</a:t>
            </a:r>
          </a:p>
          <a:p>
            <a:r>
              <a:rPr lang="en-US" sz="2000" dirty="0" smtClean="0"/>
              <a:t>9. There always needs to be a good topic behind your subject and make sure that subject is well-known to readers.</a:t>
            </a:r>
          </a:p>
          <a:p>
            <a:r>
              <a:rPr lang="en-US" sz="2000" dirty="0" smtClean="0"/>
              <a:t>10. If possible, link the ending to the beginning.</a:t>
            </a:r>
          </a:p>
          <a:p>
            <a:r>
              <a:rPr lang="en-US" sz="2000" dirty="0" smtClean="0"/>
              <a:t>11. Rewrite. Rewrite. Rewrite.</a:t>
            </a:r>
          </a:p>
        </p:txBody>
      </p:sp>
    </p:spTree>
    <p:extLst>
      <p:ext uri="{BB962C8B-B14F-4D97-AF65-F5344CB8AC3E}">
        <p14:creationId xmlns:p14="http://schemas.microsoft.com/office/powerpoint/2010/main" val="197149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noFill/>
        </p:spPr>
        <p:txBody>
          <a:bodyPr wrap="square" rtlCol="0">
            <a:spAutoFit/>
          </a:bodyPr>
          <a:lstStyle/>
          <a:p>
            <a:pPr algn="ctr"/>
            <a:r>
              <a:rPr lang="en-US" sz="2400" dirty="0" smtClean="0">
                <a:latin typeface="Traveling _Typewriter"/>
                <a:cs typeface="Traveling _Typewriter"/>
              </a:rPr>
              <a:t>Structure of Features: 3 Main Options</a:t>
            </a:r>
            <a:endParaRPr lang="en-US" sz="2400" dirty="0">
              <a:latin typeface="Traveling _Typewriter"/>
              <a:cs typeface="Traveling _Typewriter"/>
            </a:endParaRPr>
          </a:p>
        </p:txBody>
      </p:sp>
      <p:sp>
        <p:nvSpPr>
          <p:cNvPr id="5" name="TextBox 4"/>
          <p:cNvSpPr txBox="1"/>
          <p:nvPr/>
        </p:nvSpPr>
        <p:spPr>
          <a:xfrm>
            <a:off x="0" y="461665"/>
            <a:ext cx="9144000" cy="7017307"/>
          </a:xfrm>
          <a:prstGeom prst="rect">
            <a:avLst/>
          </a:prstGeom>
          <a:noFill/>
        </p:spPr>
        <p:txBody>
          <a:bodyPr wrap="square" rtlCol="0">
            <a:spAutoFit/>
          </a:bodyPr>
          <a:lstStyle/>
          <a:p>
            <a:pPr marL="342900" indent="-342900">
              <a:buAutoNum type="arabicPeriod"/>
            </a:pPr>
            <a:r>
              <a:rPr lang="en-US" dirty="0" smtClean="0"/>
              <a:t>Chronological</a:t>
            </a:r>
          </a:p>
          <a:p>
            <a:pPr marL="800100" lvl="1" indent="-342900">
              <a:buFont typeface="Arial"/>
              <a:buChar char="•"/>
            </a:pPr>
            <a:r>
              <a:rPr lang="en-US" dirty="0" smtClean="0"/>
              <a:t>Take the inverted pyramid and flip it upside down. A good format for stories dealing with a period in time. Could be a class period, a day, a week, a month, a year, or many. They begin with the story itself and work up to the present day or end by looking ahead to the future.</a:t>
            </a:r>
          </a:p>
          <a:p>
            <a:endParaRPr lang="en-US" dirty="0" smtClean="0"/>
          </a:p>
          <a:p>
            <a:r>
              <a:rPr lang="en-US" dirty="0" smtClean="0"/>
              <a:t>2. Hourglass</a:t>
            </a:r>
          </a:p>
          <a:p>
            <a:pPr marL="742950" lvl="1" indent="-285750">
              <a:buFont typeface="Arial"/>
              <a:buChar char="•"/>
            </a:pPr>
            <a:r>
              <a:rPr lang="en-US" dirty="0" smtClean="0"/>
              <a:t>Similar to chronological except for the beginning. Starts with the main idea of the story and then flashes back to where the story began chronologically. It then works its way up by order of events.</a:t>
            </a:r>
          </a:p>
          <a:p>
            <a:pPr marL="285750" indent="-285750">
              <a:buFont typeface="Arial"/>
              <a:buChar char="•"/>
            </a:pPr>
            <a:endParaRPr lang="en-US" dirty="0"/>
          </a:p>
          <a:p>
            <a:r>
              <a:rPr lang="en-US" dirty="0" smtClean="0"/>
              <a:t>3. Topical</a:t>
            </a:r>
          </a:p>
          <a:p>
            <a:pPr marL="742950" lvl="1" indent="-285750">
              <a:buFont typeface="Arial"/>
              <a:buChar char="•"/>
            </a:pPr>
            <a:r>
              <a:rPr lang="en-US" dirty="0" smtClean="0"/>
              <a:t>Some stories can’t be told in chronological order.</a:t>
            </a:r>
            <a:r>
              <a:rPr lang="en-US" dirty="0" smtClean="0"/>
              <a:t> Topical features work by grouping similar topics together to make the story flow. </a:t>
            </a:r>
            <a:r>
              <a:rPr lang="en-US" dirty="0" smtClean="0"/>
              <a:t>For example, let’s say you’re doing a story on the common use of Spark Notes by students. You might organize the article like this:</a:t>
            </a:r>
          </a:p>
          <a:p>
            <a:pPr marL="800100" lvl="1" indent="-342900">
              <a:buAutoNum type="alphaUcPeriod"/>
            </a:pPr>
            <a:r>
              <a:rPr lang="en-US" dirty="0" smtClean="0"/>
              <a:t>The lead focuses on one student in the school who uses Spark Notes.</a:t>
            </a:r>
          </a:p>
          <a:p>
            <a:pPr marL="800100" lvl="1" indent="-342900">
              <a:buAutoNum type="alphaUcPeriod"/>
            </a:pPr>
            <a:r>
              <a:rPr lang="en-US" dirty="0" smtClean="0"/>
              <a:t>The next few paragraphs discuss what Spark Notes are/how they’re used.</a:t>
            </a:r>
          </a:p>
          <a:p>
            <a:pPr marL="800100" lvl="1" indent="-342900">
              <a:buAutoNum type="alphaUcPeriod"/>
            </a:pPr>
            <a:r>
              <a:rPr lang="en-US" dirty="0" smtClean="0"/>
              <a:t>The benefits of Spark Notes as seen by the students and teachers.</a:t>
            </a:r>
          </a:p>
          <a:p>
            <a:pPr marL="800100" lvl="1" indent="-342900">
              <a:buAutoNum type="alphaUcPeriod"/>
            </a:pPr>
            <a:r>
              <a:rPr lang="en-US" dirty="0" smtClean="0"/>
              <a:t>The drawbacks as seen by students and teachers.</a:t>
            </a:r>
          </a:p>
          <a:p>
            <a:pPr marL="800100" lvl="1" indent="-342900">
              <a:buAutoNum type="alphaUcPeriod"/>
            </a:pPr>
            <a:r>
              <a:rPr lang="en-US" dirty="0" smtClean="0"/>
              <a:t>Lastly, a look at alternatives, and final thoughts from the student.</a:t>
            </a:r>
          </a:p>
          <a:p>
            <a:endParaRPr lang="en-US" dirty="0"/>
          </a:p>
          <a:p>
            <a:r>
              <a:rPr lang="en-US" dirty="0"/>
              <a:t>	</a:t>
            </a:r>
            <a:r>
              <a:rPr lang="en-US" dirty="0" smtClean="0"/>
              <a:t>	</a:t>
            </a:r>
          </a:p>
          <a:p>
            <a:endParaRPr lang="en-US" dirty="0"/>
          </a:p>
          <a:p>
            <a:pPr lvl="1"/>
            <a:endParaRPr lang="en-US" dirty="0" smtClean="0"/>
          </a:p>
        </p:txBody>
      </p:sp>
    </p:spTree>
    <p:extLst>
      <p:ext uri="{BB962C8B-B14F-4D97-AF65-F5344CB8AC3E}">
        <p14:creationId xmlns:p14="http://schemas.microsoft.com/office/powerpoint/2010/main" val="80294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latin typeface="Traveling _Typewriter"/>
                <a:cs typeface="Traveling _Typewriter"/>
              </a:rPr>
              <a:t>Types of Feature Leads</a:t>
            </a:r>
          </a:p>
        </p:txBody>
      </p:sp>
      <p:sp>
        <p:nvSpPr>
          <p:cNvPr id="5" name="TextBox 4"/>
          <p:cNvSpPr txBox="1"/>
          <p:nvPr/>
        </p:nvSpPr>
        <p:spPr>
          <a:xfrm>
            <a:off x="0" y="523220"/>
            <a:ext cx="9144000" cy="3970318"/>
          </a:xfrm>
          <a:prstGeom prst="rect">
            <a:avLst/>
          </a:prstGeom>
          <a:noFill/>
        </p:spPr>
        <p:txBody>
          <a:bodyPr wrap="square" rtlCol="0">
            <a:spAutoFit/>
          </a:bodyPr>
          <a:lstStyle/>
          <a:p>
            <a:r>
              <a:rPr lang="en-US" b="1" u="sng" dirty="0" smtClean="0"/>
              <a:t>Descriptive lead</a:t>
            </a:r>
            <a:r>
              <a:rPr lang="en-US" dirty="0" smtClean="0"/>
              <a:t> - Paint a picture of the scene using every detail</a:t>
            </a:r>
            <a:endParaRPr lang="en-US" b="1" u="sng" dirty="0" smtClean="0"/>
          </a:p>
          <a:p>
            <a:r>
              <a:rPr lang="en-US" b="1" u="sng" dirty="0" smtClean="0"/>
              <a:t>Suspense lead </a:t>
            </a:r>
            <a:r>
              <a:rPr lang="en-US" dirty="0" smtClean="0"/>
              <a:t>– Has a little mystery to it. Makes reader want to know what happens next.</a:t>
            </a:r>
          </a:p>
          <a:p>
            <a:r>
              <a:rPr lang="en-US" b="1" u="sng" dirty="0" smtClean="0"/>
              <a:t>Striking statement lead </a:t>
            </a:r>
            <a:r>
              <a:rPr lang="en-US" dirty="0" smtClean="0"/>
              <a:t>– Shock. Want to make the reader say, “Wow, I didn’t know that!”</a:t>
            </a:r>
          </a:p>
          <a:p>
            <a:r>
              <a:rPr lang="en-US" b="1" u="sng" dirty="0" smtClean="0"/>
              <a:t>Summary lead </a:t>
            </a:r>
            <a:r>
              <a:rPr lang="en-US" dirty="0" smtClean="0"/>
              <a:t>– best for news stories; 5 w’s and H. Can be boring for features.</a:t>
            </a:r>
          </a:p>
          <a:p>
            <a:r>
              <a:rPr lang="en-US" b="1" u="sng" dirty="0" smtClean="0"/>
              <a:t>Question lead </a:t>
            </a:r>
            <a:r>
              <a:rPr lang="en-US" dirty="0" smtClean="0"/>
              <a:t>– Seldom used because it’s hard to find an earth-shaking question.</a:t>
            </a:r>
          </a:p>
          <a:p>
            <a:r>
              <a:rPr lang="en-US" b="1" u="sng" dirty="0" smtClean="0"/>
              <a:t>Quote lead </a:t>
            </a:r>
            <a:r>
              <a:rPr lang="en-US" dirty="0" smtClean="0"/>
              <a:t>– Seldom used for same reason as above. Hard to make a reader interested.</a:t>
            </a:r>
          </a:p>
          <a:p>
            <a:r>
              <a:rPr lang="en-US" u="sng" dirty="0" smtClean="0"/>
              <a:t>Direct address lead </a:t>
            </a:r>
            <a:r>
              <a:rPr lang="en-US" dirty="0" smtClean="0"/>
              <a:t>– Only effective when the “you” being addressed can identify with the story.</a:t>
            </a:r>
          </a:p>
          <a:p>
            <a:r>
              <a:rPr lang="en-US" b="1" u="sng" dirty="0" smtClean="0"/>
              <a:t>A Few Well-Chosen words lead </a:t>
            </a:r>
            <a:r>
              <a:rPr lang="en-US" dirty="0" smtClean="0"/>
              <a:t>– This type of lead often pieces sentence fragments together, parallel in structure, and uses at least 3. For example, </a:t>
            </a:r>
            <a:r>
              <a:rPr lang="en-US" i="1" dirty="0" smtClean="0"/>
              <a:t>Dreaded music. Dreaded obstacle. Dreaded Movie.</a:t>
            </a:r>
            <a:r>
              <a:rPr lang="en-US" dirty="0" smtClean="0"/>
              <a:t> In developing the story, the writer would need to explain what the dreaded music was, what the dreaded obstacle was, and what the dreaded movie was.</a:t>
            </a:r>
          </a:p>
          <a:p>
            <a:r>
              <a:rPr lang="en-US" b="1" u="sng" dirty="0" smtClean="0"/>
              <a:t>Gag lead</a:t>
            </a:r>
            <a:r>
              <a:rPr lang="en-US" dirty="0" smtClean="0"/>
              <a:t> – something funny.</a:t>
            </a:r>
          </a:p>
          <a:p>
            <a:r>
              <a:rPr lang="en-US" b="1" u="sng" dirty="0" smtClean="0"/>
              <a:t>Delayed or Suspended Interest lead</a:t>
            </a:r>
            <a:r>
              <a:rPr lang="en-US" dirty="0" smtClean="0"/>
              <a:t> – Withhold vital information to make the reader want to read all the way to the end.</a:t>
            </a:r>
            <a:endParaRPr lang="en-US" dirty="0"/>
          </a:p>
        </p:txBody>
      </p:sp>
    </p:spTree>
    <p:extLst>
      <p:ext uri="{BB962C8B-B14F-4D97-AF65-F5344CB8AC3E}">
        <p14:creationId xmlns:p14="http://schemas.microsoft.com/office/powerpoint/2010/main" val="218418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745"/>
          </a:xfrm>
        </p:spPr>
        <p:txBody>
          <a:bodyPr>
            <a:normAutofit/>
          </a:bodyPr>
          <a:lstStyle/>
          <a:p>
            <a:r>
              <a:rPr lang="en-US" sz="2800" dirty="0" smtClean="0">
                <a:latin typeface="Traveling _Typewriter"/>
                <a:cs typeface="Traveling _Typewriter"/>
              </a:rPr>
              <a:t>Types of Feature Articles</a:t>
            </a:r>
            <a:endParaRPr lang="en-US" sz="2800" dirty="0">
              <a:latin typeface="Traveling _Typewriter"/>
              <a:cs typeface="Traveling _Typewriter"/>
            </a:endParaRPr>
          </a:p>
        </p:txBody>
      </p:sp>
      <p:sp>
        <p:nvSpPr>
          <p:cNvPr id="3" name="Content Placeholder 2"/>
          <p:cNvSpPr>
            <a:spLocks noGrp="1"/>
          </p:cNvSpPr>
          <p:nvPr>
            <p:ph idx="1"/>
          </p:nvPr>
        </p:nvSpPr>
        <p:spPr>
          <a:xfrm>
            <a:off x="457200" y="1135384"/>
            <a:ext cx="8229600" cy="4990780"/>
          </a:xfrm>
        </p:spPr>
        <p:txBody>
          <a:bodyPr>
            <a:noAutofit/>
          </a:bodyPr>
          <a:lstStyle/>
          <a:p>
            <a:pPr marL="0" indent="0">
              <a:buNone/>
            </a:pPr>
            <a:r>
              <a:rPr lang="en-US" sz="2000" b="1" u="sng" dirty="0" smtClean="0"/>
              <a:t>Human Interest </a:t>
            </a:r>
            <a:r>
              <a:rPr lang="en-US" sz="2000" dirty="0" smtClean="0"/>
              <a:t>– play the emotions of the reader. Make them laugh, cry, say “WOW!”</a:t>
            </a:r>
          </a:p>
          <a:p>
            <a:pPr marL="0" indent="0">
              <a:buNone/>
            </a:pPr>
            <a:r>
              <a:rPr lang="en-US" sz="2000" b="1" u="sng" dirty="0" smtClean="0"/>
              <a:t>Personality Profile </a:t>
            </a:r>
            <a:r>
              <a:rPr lang="en-US" sz="2000" dirty="0" smtClean="0"/>
              <a:t>– focuses on one aspect of person’s life via an interview.</a:t>
            </a:r>
          </a:p>
          <a:p>
            <a:pPr marL="0" indent="0">
              <a:buNone/>
            </a:pPr>
            <a:r>
              <a:rPr lang="en-US" sz="2000" b="1" u="sng" dirty="0" smtClean="0"/>
              <a:t>Sights &amp; Sounds</a:t>
            </a:r>
            <a:r>
              <a:rPr lang="en-US" sz="2000" dirty="0" smtClean="0"/>
              <a:t> – A different viewpoint on a particular location in the school.</a:t>
            </a:r>
          </a:p>
          <a:p>
            <a:pPr marL="0" indent="0">
              <a:buNone/>
            </a:pPr>
            <a:r>
              <a:rPr lang="en-US" sz="2000" b="1" u="sng" dirty="0" smtClean="0"/>
              <a:t>Historical</a:t>
            </a:r>
            <a:r>
              <a:rPr lang="en-US" sz="2000" dirty="0" smtClean="0"/>
              <a:t> – Focuses on a historical event like the school’s birthday. Don’t over-do.</a:t>
            </a:r>
          </a:p>
          <a:p>
            <a:pPr marL="0" indent="0">
              <a:buNone/>
            </a:pPr>
            <a:r>
              <a:rPr lang="en-US" sz="2000" b="1" u="sng" dirty="0" smtClean="0"/>
              <a:t>News</a:t>
            </a:r>
            <a:r>
              <a:rPr lang="en-US" sz="2000" dirty="0" smtClean="0"/>
              <a:t> – Example: News story on fire. News feature could be aftermath of fire.</a:t>
            </a:r>
          </a:p>
          <a:p>
            <a:pPr marL="0" indent="0">
              <a:buNone/>
            </a:pPr>
            <a:r>
              <a:rPr lang="en-US" sz="2000" b="1" u="sng" dirty="0" smtClean="0"/>
              <a:t>Personal Experience</a:t>
            </a:r>
            <a:r>
              <a:rPr lang="en-US" sz="2000" dirty="0" smtClean="0"/>
              <a:t> – rarely used. Must be a very powerful personal experience.</a:t>
            </a:r>
          </a:p>
          <a:p>
            <a:pPr marL="0" indent="0">
              <a:buNone/>
            </a:pPr>
            <a:r>
              <a:rPr lang="en-US" sz="2000" b="1" u="sng" dirty="0" smtClean="0"/>
              <a:t>Informative</a:t>
            </a:r>
            <a:r>
              <a:rPr lang="en-US" sz="2000" dirty="0" smtClean="0"/>
              <a:t> – heavily researched topic i.e. teen suicide, recycling, bulimia </a:t>
            </a:r>
            <a:endParaRPr lang="en-US" sz="2000" dirty="0"/>
          </a:p>
        </p:txBody>
      </p:sp>
    </p:spTree>
    <p:extLst>
      <p:ext uri="{BB962C8B-B14F-4D97-AF65-F5344CB8AC3E}">
        <p14:creationId xmlns:p14="http://schemas.microsoft.com/office/powerpoint/2010/main" val="289898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929</Words>
  <Application>Microsoft Macintosh PowerPoint</Application>
  <PresentationFormat>On-screen Show (4:3)</PresentationFormat>
  <Paragraphs>55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Types of Feature Articles</vt:lpstr>
    </vt:vector>
  </TitlesOfParts>
  <Company>Clay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Haslam</dc:creator>
  <cp:lastModifiedBy>Steve Haslam</cp:lastModifiedBy>
  <cp:revision>14</cp:revision>
  <dcterms:created xsi:type="dcterms:W3CDTF">2015-08-25T23:55:41Z</dcterms:created>
  <dcterms:modified xsi:type="dcterms:W3CDTF">2015-08-26T03:41:52Z</dcterms:modified>
</cp:coreProperties>
</file>