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9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5C42-3E75-E64A-AB65-059539720D99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FFC3-4238-914C-9A30-AE1AF07E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46388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What Is News?</a:t>
            </a:r>
          </a:p>
          <a:p>
            <a:pPr algn="ctr"/>
            <a:endParaRPr lang="en-US" sz="3200" dirty="0">
              <a:latin typeface="Rough_Typewriter"/>
              <a:cs typeface="Rough_Typewriter"/>
            </a:endParaRP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What is Copper Hills news?</a:t>
            </a:r>
          </a:p>
          <a:p>
            <a:pPr algn="ctr"/>
            <a:endParaRPr lang="en-US" sz="3200" dirty="0" smtClean="0">
              <a:latin typeface="Rough_Typewriter"/>
              <a:cs typeface="Rough_Typewriter"/>
            </a:endParaRP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New info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Previews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Features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Editorials</a:t>
            </a:r>
          </a:p>
          <a:p>
            <a:pPr algn="ctr"/>
            <a:endParaRPr lang="en-US" sz="3200" dirty="0">
              <a:latin typeface="Rough_Typewriter"/>
              <a:cs typeface="Rough_Typewriter"/>
            </a:endParaRP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Who is our audience?</a:t>
            </a:r>
          </a:p>
          <a:p>
            <a:pPr algn="ctr"/>
            <a:endParaRPr lang="en-US" sz="3200" dirty="0">
              <a:latin typeface="Rough_Typewriter"/>
              <a:cs typeface="Rough_Typewriter"/>
            </a:endParaRPr>
          </a:p>
          <a:p>
            <a:pPr algn="ctr"/>
            <a:r>
              <a:rPr lang="en-US" sz="3200" dirty="0">
                <a:latin typeface="Rough_Typewriter"/>
                <a:cs typeface="Rough_Typewriter"/>
              </a:rPr>
              <a:t>S</a:t>
            </a:r>
            <a:r>
              <a:rPr lang="en-US" sz="3200" dirty="0" smtClean="0">
                <a:latin typeface="Rough_Typewriter"/>
                <a:cs typeface="Rough_Typewriter"/>
              </a:rPr>
              <a:t>hould we try to impress others?</a:t>
            </a:r>
            <a:endParaRPr lang="en-US" sz="3200" dirty="0">
              <a:latin typeface="Rough_Typewriter"/>
              <a:cs typeface="Rough_Typewri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" y="2476500"/>
            <a:ext cx="2540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820" y="2476500"/>
            <a:ext cx="253999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809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What the !%$# makes something newsworthy these days?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Timeliness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Proximity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Consequence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Prominence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Conflict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Emotions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Unusualness</a:t>
            </a:r>
          </a:p>
          <a:p>
            <a:pPr algn="ctr"/>
            <a:endParaRPr lang="en-US" sz="2400" dirty="0">
              <a:latin typeface="Rough_Typewriter"/>
              <a:cs typeface="Rough_Typewriter"/>
            </a:endParaRPr>
          </a:p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Human Interest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38" y="846726"/>
            <a:ext cx="2652522" cy="1635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16" y="846726"/>
            <a:ext cx="2652522" cy="1635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38" y="4060436"/>
            <a:ext cx="2652522" cy="1719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016" y="4057623"/>
            <a:ext cx="2652522" cy="17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The Essentials of News Writing</a:t>
            </a:r>
          </a:p>
          <a:p>
            <a:endParaRPr lang="en-US" sz="3200" dirty="0" smtClean="0">
              <a:latin typeface="Rough_Typewriter"/>
              <a:cs typeface="Rough_Typewriter"/>
            </a:endParaRPr>
          </a:p>
          <a:p>
            <a:endParaRPr lang="en-US" sz="3200" dirty="0">
              <a:latin typeface="Rough_Typewriter"/>
              <a:cs typeface="Rough_Typewriter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Rough_Typewriter"/>
                <a:cs typeface="Rough_Typewriter"/>
              </a:rPr>
              <a:t>Accuracy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>
              <a:latin typeface="Rough_Typewriter"/>
              <a:cs typeface="Rough_Typewriter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Rough_Typewriter"/>
                <a:cs typeface="Rough_Typewriter"/>
              </a:rPr>
              <a:t>Recent Information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>
              <a:latin typeface="Rough_Typewriter"/>
              <a:cs typeface="Rough_Typewriter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Rough_Typewriter"/>
                <a:cs typeface="Rough_Typewriter"/>
              </a:rPr>
              <a:t>Balance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>
              <a:latin typeface="Rough_Typewriter"/>
              <a:cs typeface="Rough_Typewriter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Rough_Typewriter"/>
                <a:cs typeface="Rough_Typewriter"/>
              </a:rPr>
              <a:t>Objectivity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>
              <a:latin typeface="Rough_Typewriter"/>
              <a:cs typeface="Rough_Typewriter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Rough_Typewriter"/>
                <a:cs typeface="Rough_Typewriter"/>
              </a:rPr>
              <a:t>Clear and Concise</a:t>
            </a:r>
            <a:endParaRPr lang="en-US" sz="2800" dirty="0">
              <a:latin typeface="Rough_Typewriter"/>
              <a:cs typeface="Rough_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934" y="1481770"/>
            <a:ext cx="4636385" cy="39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ugh_Typewriter"/>
                <a:cs typeface="Rough_Typewriter"/>
              </a:rPr>
              <a:t>How the $%#@ do we come up with story ideas?</a:t>
            </a:r>
            <a:endParaRPr lang="en-US" sz="2800" dirty="0">
              <a:latin typeface="Rough_Typewriter"/>
              <a:cs typeface="Rough_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79" y="954781"/>
            <a:ext cx="3744997" cy="2441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164" y="692776"/>
            <a:ext cx="427136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ugh_Typewriter"/>
                <a:cs typeface="Rough_Typewriter"/>
              </a:rPr>
              <a:t>Beats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Alumni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Newspapers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The Professionals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Other Schools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Social Media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School Calendar</a:t>
            </a:r>
          </a:p>
          <a:p>
            <a:endParaRPr lang="en-US" sz="2400" dirty="0">
              <a:latin typeface="Rough_Typewriter"/>
              <a:cs typeface="Rough_Typewriter"/>
            </a:endParaRPr>
          </a:p>
          <a:p>
            <a:r>
              <a:rPr lang="en-US" sz="2400" dirty="0" smtClean="0">
                <a:latin typeface="Rough_Typewriter"/>
                <a:cs typeface="Rough_Typewriter"/>
              </a:rPr>
              <a:t>Brainstorm</a:t>
            </a:r>
            <a:endParaRPr lang="en-US" sz="2400" dirty="0">
              <a:latin typeface="Rough_Typewriter"/>
              <a:cs typeface="Rough_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67" y="3641346"/>
            <a:ext cx="5095709" cy="26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The Reporting Process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02" y="969804"/>
            <a:ext cx="5411362" cy="2705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4868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Pre-writing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Drafting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Revising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Editing</a:t>
            </a:r>
          </a:p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Publication</a:t>
            </a:r>
            <a:endParaRPr lang="en-US" sz="3200" dirty="0">
              <a:latin typeface="Rough_Typewriter"/>
              <a:cs typeface="Rough_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941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Sources</a:t>
            </a:r>
            <a:endParaRPr lang="en-US" dirty="0">
              <a:latin typeface="Rough_Typewriter"/>
              <a:cs typeface="Rough_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44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ugh_Typewriter"/>
                <a:cs typeface="Rough_Typewriter"/>
              </a:rPr>
              <a:t>Primary</a:t>
            </a:r>
          </a:p>
          <a:p>
            <a:endParaRPr lang="en-US" sz="3200" dirty="0">
              <a:latin typeface="Rough_Typewriter"/>
              <a:cs typeface="Rough_Typewriter"/>
            </a:endParaRPr>
          </a:p>
          <a:p>
            <a:r>
              <a:rPr lang="en-US" sz="3200" dirty="0" smtClean="0">
                <a:latin typeface="Rough_Typewriter"/>
                <a:cs typeface="Rough_Typewriter"/>
              </a:rPr>
              <a:t>Secondary</a:t>
            </a:r>
          </a:p>
          <a:p>
            <a:endParaRPr lang="en-US" sz="3200" dirty="0">
              <a:latin typeface="Rough_Typewriter"/>
              <a:cs typeface="Rough_Typewriter"/>
            </a:endParaRPr>
          </a:p>
          <a:p>
            <a:r>
              <a:rPr lang="en-US" sz="3200" dirty="0" smtClean="0">
                <a:latin typeface="Rough_Typewriter"/>
                <a:cs typeface="Rough_Typewriter"/>
              </a:rPr>
              <a:t>Anonymous</a:t>
            </a:r>
            <a:endParaRPr lang="en-US" sz="3200" dirty="0">
              <a:latin typeface="Rough_Typewriter"/>
              <a:cs typeface="Rough_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9458" y="0"/>
            <a:ext cx="2544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ugh_Typewriter"/>
                <a:cs typeface="Rough_Typewriter"/>
              </a:rPr>
              <a:t>Each person in the class write the names of your five closest friends on the board.</a:t>
            </a:r>
            <a:endParaRPr lang="en-US" sz="2800" dirty="0">
              <a:latin typeface="Rough_Typewriter"/>
              <a:cs typeface="Rough_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Interviewing</a:t>
            </a:r>
            <a:endParaRPr lang="en-US" sz="3200" dirty="0">
              <a:latin typeface="Rough_Typewriter"/>
              <a:cs typeface="Rough_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83" y="542528"/>
            <a:ext cx="2603928" cy="1735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664" y="542528"/>
            <a:ext cx="2609174" cy="173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74487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ugh_Typewriter"/>
                <a:cs typeface="Rough_Typewriter"/>
              </a:rPr>
              <a:t>Have up to 20+ questions ready to go ahead of time.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You can begin with a question, but your interview should be commands:</a:t>
            </a:r>
          </a:p>
          <a:p>
            <a:r>
              <a:rPr lang="en-US" sz="2000" dirty="0">
                <a:latin typeface="Rough_Typewriter"/>
                <a:cs typeface="Rough_Typewriter"/>
              </a:rPr>
              <a:t>	</a:t>
            </a:r>
            <a:r>
              <a:rPr lang="en-US" sz="2000" dirty="0" smtClean="0">
                <a:latin typeface="Rough_Typewriter"/>
                <a:cs typeface="Rough_Typewriter"/>
              </a:rPr>
              <a:t>“Tell me about…”</a:t>
            </a:r>
          </a:p>
          <a:p>
            <a:r>
              <a:rPr lang="en-US" sz="2000" dirty="0">
                <a:latin typeface="Rough_Typewriter"/>
                <a:cs typeface="Rough_Typewriter"/>
              </a:rPr>
              <a:t>	</a:t>
            </a:r>
            <a:r>
              <a:rPr lang="en-US" sz="2000" dirty="0" smtClean="0">
                <a:latin typeface="Rough_Typewriter"/>
                <a:cs typeface="Rough_Typewriter"/>
              </a:rPr>
              <a:t>“I’m curious about…”</a:t>
            </a:r>
          </a:p>
          <a:p>
            <a:r>
              <a:rPr lang="en-US" sz="2000" dirty="0">
                <a:latin typeface="Rough_Typewriter"/>
                <a:cs typeface="Rough_Typewriter"/>
              </a:rPr>
              <a:t>	</a:t>
            </a:r>
            <a:r>
              <a:rPr lang="en-US" sz="2000" dirty="0" smtClean="0">
                <a:latin typeface="Rough_Typewriter"/>
                <a:cs typeface="Rough_Typewriter"/>
              </a:rPr>
              <a:t>“Describe your reaction to…”</a:t>
            </a:r>
          </a:p>
          <a:p>
            <a:r>
              <a:rPr lang="en-US" sz="2000" dirty="0">
                <a:latin typeface="Rough_Typewriter"/>
                <a:cs typeface="Rough_Typewriter"/>
              </a:rPr>
              <a:t>	</a:t>
            </a:r>
            <a:r>
              <a:rPr lang="en-US" sz="2000" dirty="0" smtClean="0">
                <a:latin typeface="Rough_Typewriter"/>
                <a:cs typeface="Rough_Typewriter"/>
              </a:rPr>
              <a:t>“I’ve always wondered about…”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	“I can’t imagine how that must have felt…” (Pause &amp; Wait)</a:t>
            </a:r>
          </a:p>
          <a:p>
            <a:endParaRPr lang="en-US" sz="2000" dirty="0">
              <a:latin typeface="Rough_Typewriter"/>
              <a:cs typeface="Rough_Typewriter"/>
            </a:endParaRPr>
          </a:p>
          <a:p>
            <a:r>
              <a:rPr lang="en-US" sz="2000" dirty="0" smtClean="0">
                <a:latin typeface="Rough_Typewriter"/>
                <a:cs typeface="Rough_Typewriter"/>
              </a:rPr>
              <a:t>DO NOT ask yes or no questions, or short answer questions (unless starting with “What is your name, age etc.”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NEVER interrupt your source.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AVOID who, what, when, where, why. “Why did you do it?”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Instead: “Talk to me about your reasons…”</a:t>
            </a:r>
            <a:endParaRPr lang="en-US" sz="2000" dirty="0">
              <a:latin typeface="Rough_Typewriter"/>
              <a:cs typeface="Rough_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366" y="2963540"/>
            <a:ext cx="1417959" cy="141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25" y="2963540"/>
            <a:ext cx="1417959" cy="14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ugh_Typewriter"/>
                <a:cs typeface="Rough_Typewriter"/>
              </a:rPr>
              <a:t>Finding The Best Angle</a:t>
            </a:r>
            <a:endParaRPr lang="en-US" sz="3200" dirty="0">
              <a:latin typeface="Rough_Typewriter"/>
              <a:cs typeface="Rough_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477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ugh_Typewriter"/>
                <a:cs typeface="Rough_Typewriter"/>
              </a:rPr>
              <a:t>Before you begin writing, always ask yourself what you’re writing about.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Force yourself to dig deeper for unusual or meaningful quotes.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What can you say in one sentence that tells the whole story?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What images stick out in your mind that you will use to convey the story to the reader?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What statistics should be included?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Consider writing the ending first to help you figure out what direction you want to go.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Look at the story from various points of view. Consider writing the story from a POV other than you had planned.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What facts did you discover, that were the most surprising?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What facts absolutely have to be included? What can you leave out?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Did you learn anything you didn’t expect to?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Try writing your first draft without using notes, then go back and use your notes to build accuracy.</a:t>
            </a:r>
          </a:p>
          <a:p>
            <a:r>
              <a:rPr lang="en-US" sz="2000" dirty="0" smtClean="0">
                <a:latin typeface="Rough_Typewriter"/>
                <a:cs typeface="Rough_Typewriter"/>
              </a:rPr>
              <a:t>Tell someone else your story, then write it as you told it.</a:t>
            </a:r>
            <a:endParaRPr lang="en-US" sz="2000" dirty="0">
              <a:latin typeface="Rough_Typewriter"/>
              <a:cs typeface="Rough_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Rough_Typewriter"/>
                <a:cs typeface="Rough_Typewriter"/>
              </a:rPr>
              <a:t>What’s the most important part of the story?</a:t>
            </a:r>
            <a:endParaRPr lang="en-US" sz="2400" dirty="0">
              <a:latin typeface="Rough_Typewriter"/>
              <a:cs typeface="Rough_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Rough_Typewriter"/>
                <a:cs typeface="Rough_Typewriter"/>
              </a:rPr>
              <a:t>The Lead</a:t>
            </a:r>
            <a:endParaRPr lang="en-US" sz="8000" dirty="0">
              <a:latin typeface="Rough_Typewriter"/>
              <a:cs typeface="Rough_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851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5 w’s &amp; H in a paragraph or topic sentence.</a:t>
            </a:r>
          </a:p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Choose words carefully to avoid fluff.</a:t>
            </a:r>
          </a:p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Keep sentences under 30 syllables when possible.</a:t>
            </a:r>
          </a:p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Must make an impact. Hook ‘</a:t>
            </a:r>
            <a:r>
              <a:rPr lang="en-US" sz="2000" dirty="0" err="1" smtClean="0">
                <a:latin typeface="Rough_Typewriter"/>
                <a:cs typeface="Rough_Typewriter"/>
              </a:rPr>
              <a:t>em</a:t>
            </a:r>
            <a:r>
              <a:rPr lang="en-US" sz="2000" dirty="0" smtClean="0">
                <a:latin typeface="Rough_Typewriter"/>
                <a:cs typeface="Rough_Typewriter"/>
              </a:rPr>
              <a:t>.</a:t>
            </a:r>
          </a:p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Typically begin with the who or what.</a:t>
            </a:r>
          </a:p>
          <a:p>
            <a:pPr algn="ctr"/>
            <a:r>
              <a:rPr lang="en-US" sz="2000" dirty="0" smtClean="0">
                <a:latin typeface="Rough_Typewriter"/>
                <a:cs typeface="Rough_Typewriter"/>
              </a:rPr>
              <a:t>When and where are typically towards the end.</a:t>
            </a:r>
            <a:endParaRPr lang="en-US" sz="2000" dirty="0">
              <a:latin typeface="Rough_Typewriter"/>
              <a:cs typeface="Rough_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148"/>
            <a:ext cx="9144000" cy="27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384</Words>
  <Application>Microsoft Macintosh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Clay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Haslam</dc:creator>
  <cp:lastModifiedBy>Steve Haslam</cp:lastModifiedBy>
  <cp:revision>19</cp:revision>
  <dcterms:created xsi:type="dcterms:W3CDTF">2015-08-11T23:27:34Z</dcterms:created>
  <dcterms:modified xsi:type="dcterms:W3CDTF">2015-08-12T03:46:53Z</dcterms:modified>
</cp:coreProperties>
</file>